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617" r:id="rId3"/>
    <p:sldId id="769" r:id="rId4"/>
    <p:sldId id="774" r:id="rId5"/>
    <p:sldId id="775" r:id="rId6"/>
    <p:sldId id="776" r:id="rId7"/>
    <p:sldId id="777" r:id="rId8"/>
    <p:sldId id="778" r:id="rId9"/>
    <p:sldId id="779" r:id="rId10"/>
    <p:sldId id="780" r:id="rId11"/>
    <p:sldId id="781" r:id="rId12"/>
    <p:sldId id="782" r:id="rId13"/>
    <p:sldId id="783" r:id="rId14"/>
    <p:sldId id="784" r:id="rId15"/>
    <p:sldId id="785" r:id="rId16"/>
    <p:sldId id="786" r:id="rId17"/>
    <p:sldId id="787" r:id="rId18"/>
    <p:sldId id="788" r:id="rId19"/>
    <p:sldId id="790" r:id="rId20"/>
    <p:sldId id="791" r:id="rId21"/>
    <p:sldId id="789" r:id="rId22"/>
    <p:sldId id="792" r:id="rId23"/>
    <p:sldId id="793" r:id="rId24"/>
    <p:sldId id="795" r:id="rId25"/>
    <p:sldId id="79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8" autoAdjust="0"/>
    <p:restoredTop sz="94660"/>
  </p:normalViewPr>
  <p:slideViewPr>
    <p:cSldViewPr snapToGrid="0">
      <p:cViewPr varScale="1">
        <p:scale>
          <a:sx n="80" d="100"/>
          <a:sy n="80" d="100"/>
        </p:scale>
        <p:origin x="47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opdracht 3.21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</a:t>
            </a:r>
            <a:r>
              <a:rPr lang="nl-NL" sz="2500" dirty="0" smtClean="0"/>
              <a:t>3.24</a:t>
            </a:r>
            <a:endParaRPr lang="nl-NL" sz="2500" dirty="0" smtClean="0"/>
          </a:p>
          <a:p>
            <a:r>
              <a:rPr lang="nl-NL" sz="2500" dirty="0" smtClean="0"/>
              <a:t>12</a:t>
            </a:r>
            <a:r>
              <a:rPr lang="nl-NL" sz="2500" dirty="0" smtClean="0"/>
              <a:t> 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Lees </a:t>
            </a:r>
            <a:r>
              <a:rPr lang="nl-NL" sz="2500" dirty="0" smtClean="0"/>
              <a:t>bijbehorende theorie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Ik beantwoord vragen nadat de bijbehorende theorie gelezen is.</a:t>
            </a:r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518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7793"/>
          <a:stretch/>
        </p:blipFill>
        <p:spPr>
          <a:xfrm>
            <a:off x="0" y="0"/>
            <a:ext cx="12192000" cy="101065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1138"/>
          <a:stretch/>
        </p:blipFill>
        <p:spPr>
          <a:xfrm>
            <a:off x="0" y="-1"/>
            <a:ext cx="12192000" cy="176864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8137"/>
          <a:stretch/>
        </p:blipFill>
        <p:spPr>
          <a:xfrm>
            <a:off x="0" y="0"/>
            <a:ext cx="12192000" cy="281539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1482"/>
          <a:stretch/>
        </p:blipFill>
        <p:spPr>
          <a:xfrm>
            <a:off x="0" y="0"/>
            <a:ext cx="12192000" cy="357338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455104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415684"/>
            <a:ext cx="12192000" cy="89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34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verplichte context arbeidsmarkt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Arbeidsmarkt = verplichte context voor het eindexamen, in veel opgaves wordt de arbeidsmarkt gebruikt.</a:t>
            </a:r>
          </a:p>
          <a:p>
            <a:r>
              <a:rPr lang="nl-NL" sz="2500" dirty="0" smtClean="0"/>
              <a:t>Inzetbaarheid: vraag/aanbod, gevangene-dilemma, internationale concurrentiepositie.</a:t>
            </a:r>
          </a:p>
          <a:p>
            <a:r>
              <a:rPr lang="nl-NL" sz="2500" dirty="0" smtClean="0"/>
              <a:t> gaat nu over CAO- onderhandelingen.</a:t>
            </a:r>
          </a:p>
          <a:p>
            <a:r>
              <a:rPr lang="nl-NL" sz="2500" dirty="0" smtClean="0"/>
              <a:t>Wisselwerking tussen loon-winst.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6517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opdracht 3.22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</a:t>
            </a:r>
            <a:r>
              <a:rPr lang="nl-NL" sz="2500" dirty="0" smtClean="0"/>
              <a:t>3.24</a:t>
            </a:r>
            <a:endParaRPr lang="nl-NL" sz="2500" dirty="0" smtClean="0"/>
          </a:p>
          <a:p>
            <a:r>
              <a:rPr lang="nl-NL" sz="2500" dirty="0" smtClean="0"/>
              <a:t>12</a:t>
            </a:r>
            <a:r>
              <a:rPr lang="nl-NL" sz="2500" dirty="0" smtClean="0"/>
              <a:t> 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Lees </a:t>
            </a:r>
            <a:r>
              <a:rPr lang="nl-NL" sz="2500" dirty="0" smtClean="0"/>
              <a:t>bijbehorende theorie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Ik beantwoord vragen nadat de bijbehorende theorie gelezen is.</a:t>
            </a:r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504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1947"/>
          <a:stretch/>
        </p:blipFill>
        <p:spPr>
          <a:xfrm>
            <a:off x="0" y="-11905"/>
            <a:ext cx="12103768" cy="9383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002"/>
          <a:stretch/>
        </p:blipFill>
        <p:spPr>
          <a:xfrm>
            <a:off x="0" y="-11905"/>
            <a:ext cx="12103768" cy="12992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3475"/>
          <a:stretch/>
        </p:blipFill>
        <p:spPr>
          <a:xfrm>
            <a:off x="0" y="-11905"/>
            <a:ext cx="12103768" cy="24182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9632"/>
          <a:stretch/>
        </p:blipFill>
        <p:spPr>
          <a:xfrm>
            <a:off x="0" y="-11905"/>
            <a:ext cx="12103768" cy="365747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7873"/>
          <a:stretch/>
        </p:blipFill>
        <p:spPr>
          <a:xfrm>
            <a:off x="0" y="-11905"/>
            <a:ext cx="12103768" cy="478844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905"/>
            <a:ext cx="12103768" cy="5197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21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Herziening </a:t>
            </a:r>
            <a:r>
              <a:rPr lang="nl-NL" dirty="0" err="1" smtClean="0"/>
              <a:t>aiq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Oude AIQ = loon + toegerekend loon zelfstandigen / toegevoegde waarde.</a:t>
            </a:r>
          </a:p>
          <a:p>
            <a:r>
              <a:rPr lang="nl-NL" sz="2500" dirty="0" smtClean="0"/>
              <a:t>Wanneer een bedrijf (vaak zelfstandigen) beperkte winst/verlies zou maken, maar het wel loon aan zichzelf toekend voor arbeid, zou de AIQ groter kunnen worden dan 100%.</a:t>
            </a:r>
          </a:p>
          <a:p>
            <a:r>
              <a:rPr lang="nl-NL" sz="2500" dirty="0" smtClean="0"/>
              <a:t>Zodoende hebben ze dit aangepast.</a:t>
            </a:r>
          </a:p>
          <a:p>
            <a:r>
              <a:rPr lang="nl-NL" sz="2500" dirty="0" smtClean="0"/>
              <a:t>Nieuwe AIQ = loon + inkomens zelfstandigen / toegevoegde waarde.</a:t>
            </a:r>
          </a:p>
          <a:p>
            <a:r>
              <a:rPr lang="nl-NL" sz="2500" dirty="0" smtClean="0"/>
              <a:t>Het totale inkomen van zelfstandige toegekend aan arbeid.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2045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opdracht 3.23, lees theorie conjunctuurindicatoren en maak 3.24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</a:t>
            </a:r>
            <a:r>
              <a:rPr lang="nl-NL" sz="2500" dirty="0" smtClean="0"/>
              <a:t>3.24</a:t>
            </a:r>
            <a:endParaRPr lang="nl-NL" sz="2500" dirty="0" smtClean="0"/>
          </a:p>
          <a:p>
            <a:r>
              <a:rPr lang="nl-NL" sz="2500" dirty="0" smtClean="0"/>
              <a:t>10</a:t>
            </a:r>
            <a:r>
              <a:rPr lang="nl-NL" sz="2500" dirty="0" smtClean="0"/>
              <a:t> 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Lees </a:t>
            </a:r>
            <a:r>
              <a:rPr lang="nl-NL" sz="2500" dirty="0" smtClean="0"/>
              <a:t>bijbehorende theorie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Ik beantwoord vragen nadat de bijbehorende theorie gelezen is.</a:t>
            </a:r>
            <a:endParaRPr lang="nl-NL" sz="2500" dirty="0" smtClean="0"/>
          </a:p>
          <a:p>
            <a:r>
              <a:rPr lang="nl-NL" sz="2500" dirty="0" smtClean="0"/>
              <a:t>Augustus 2015 is de lijn op 6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905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8368"/>
          <a:stretch/>
        </p:blipFill>
        <p:spPr>
          <a:xfrm>
            <a:off x="0" y="0"/>
            <a:ext cx="12192000" cy="111893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537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14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conjunctuur indicatoren.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4537" y="1443789"/>
            <a:ext cx="9069465" cy="4597573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Wat is een conjunctuur indicator?</a:t>
            </a:r>
          </a:p>
          <a:p>
            <a:r>
              <a:rPr lang="nl-NL" sz="2500" dirty="0" smtClean="0"/>
              <a:t>Een gegeven die iets zegt over de ontwikkeling van de conjunctuur, dan wel of de toekomst, dan wel over de huidige dan wel over de conjunctuur in het verleden.</a:t>
            </a:r>
          </a:p>
          <a:p>
            <a:r>
              <a:rPr lang="nl-NL" sz="2500" b="1" dirty="0" smtClean="0"/>
              <a:t>Vooruitlopende indicator</a:t>
            </a:r>
            <a:r>
              <a:rPr lang="nl-NL" sz="2500" dirty="0" smtClean="0"/>
              <a:t>, </a:t>
            </a:r>
            <a:r>
              <a:rPr lang="nl-NL" sz="2500" dirty="0" err="1" smtClean="0"/>
              <a:t>bvb</a:t>
            </a:r>
            <a:r>
              <a:rPr lang="nl-NL" sz="2500" dirty="0" smtClean="0"/>
              <a:t> consumentenvertrouwen, geeft weer hoe de conjunctuur zich gaat ontwikkelen.</a:t>
            </a:r>
          </a:p>
          <a:p>
            <a:r>
              <a:rPr lang="nl-NL" sz="2500" b="1" dirty="0" smtClean="0"/>
              <a:t>Gelijklopende </a:t>
            </a:r>
            <a:r>
              <a:rPr lang="nl-NL" sz="2500" b="1" dirty="0" err="1" smtClean="0"/>
              <a:t>indicactor</a:t>
            </a:r>
            <a:r>
              <a:rPr lang="nl-NL" sz="2500" dirty="0" smtClean="0"/>
              <a:t>, </a:t>
            </a:r>
            <a:r>
              <a:rPr lang="nl-NL" sz="2500" dirty="0" err="1" smtClean="0"/>
              <a:t>bvb</a:t>
            </a:r>
            <a:r>
              <a:rPr lang="nl-NL" sz="2500" dirty="0" smtClean="0"/>
              <a:t> productie geven aan in welke fase de huidige conjunctuur zit, helpen dus de conjunctuur meten.</a:t>
            </a:r>
          </a:p>
          <a:p>
            <a:r>
              <a:rPr lang="nl-NL" sz="2500" b="1" dirty="0" smtClean="0"/>
              <a:t>Achterlopende indicatoren</a:t>
            </a:r>
            <a:r>
              <a:rPr lang="nl-NL" sz="2500" dirty="0" smtClean="0"/>
              <a:t>, geven de gevolgen weer van de conjunctuur, bijvoorbeeld, werkloosheid, gewerkte uren ect.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7634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opgaven 3.25 en 3.26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</a:t>
            </a:r>
            <a:r>
              <a:rPr lang="nl-NL" sz="2500" dirty="0" smtClean="0"/>
              <a:t>3.29</a:t>
            </a:r>
            <a:endParaRPr lang="nl-NL" sz="2500" dirty="0" smtClean="0"/>
          </a:p>
          <a:p>
            <a:r>
              <a:rPr lang="nl-NL" sz="2500" dirty="0" smtClean="0"/>
              <a:t>12</a:t>
            </a:r>
            <a:r>
              <a:rPr lang="nl-NL" sz="2500" dirty="0" smtClean="0"/>
              <a:t> 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Lees </a:t>
            </a:r>
            <a:r>
              <a:rPr lang="nl-NL" sz="2500" dirty="0" smtClean="0"/>
              <a:t>bijbehorende theorie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Ik beantwoord vragen nadat de bijbehorende theorie gelezen is.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742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Aankomende les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8916" y="2198689"/>
            <a:ext cx="9468852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</a:t>
            </a:r>
            <a:r>
              <a:rPr lang="nl-NL" sz="2500" dirty="0" smtClean="0"/>
              <a:t>1: 3.20 t/m 3.24 (categoriale inkomensverdeling)</a:t>
            </a:r>
          </a:p>
          <a:p>
            <a:r>
              <a:rPr lang="nl-NL" sz="2500" dirty="0" smtClean="0"/>
              <a:t>Les 2: 3.25 t/m 3.28 (conjunctuur indicatoren)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0602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8319"/>
          <a:stretch/>
        </p:blipFill>
        <p:spPr>
          <a:xfrm>
            <a:off x="0" y="0"/>
            <a:ext cx="12192000" cy="4812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9920"/>
          <a:stretch/>
        </p:blipFill>
        <p:spPr>
          <a:xfrm>
            <a:off x="0" y="0"/>
            <a:ext cx="12192000" cy="123925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0938"/>
          <a:stretch/>
        </p:blipFill>
        <p:spPr>
          <a:xfrm>
            <a:off x="0" y="0"/>
            <a:ext cx="12192000" cy="202130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1885"/>
          <a:stretch/>
        </p:blipFill>
        <p:spPr>
          <a:xfrm>
            <a:off x="0" y="0"/>
            <a:ext cx="12192000" cy="239428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3708"/>
          <a:stretch/>
        </p:blipFill>
        <p:spPr>
          <a:xfrm>
            <a:off x="0" y="0"/>
            <a:ext cx="12192000" cy="273116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11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1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conjunctuurklok.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759" y="1347538"/>
            <a:ext cx="8985244" cy="4692316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Een overzicht waar alle verschillende indicatoren zich bevinden. </a:t>
            </a:r>
          </a:p>
          <a:p>
            <a:r>
              <a:rPr lang="nl-NL" sz="2500" dirty="0" smtClean="0"/>
              <a:t>Wordt onderscheid gemaakt tussen 4 fases.</a:t>
            </a:r>
          </a:p>
          <a:p>
            <a:r>
              <a:rPr lang="nl-NL" sz="2500" dirty="0" smtClean="0"/>
              <a:t>Linksonder = laagconjunctuur </a:t>
            </a:r>
            <a:r>
              <a:rPr lang="nl-NL" sz="2500" dirty="0" smtClean="0">
                <a:sym typeface="Wingdings" panose="05000000000000000000" pitchFamily="2" charset="2"/>
              </a:rPr>
              <a:t> diepere crisis, groei is afnemend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Rechtsonder = laag conjunctuur  herstel, groei is toenemend.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Rechtsboven = hoog conjunctuur  toenemende groei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Linksboven= hoog conjunctuur  teruggang, afnemende groei, richting laag conjunctuur.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Let op! Groei </a:t>
            </a:r>
            <a:r>
              <a:rPr lang="nl-NL" sz="2500" dirty="0" err="1" smtClean="0">
                <a:sym typeface="Wingdings" panose="05000000000000000000" pitchFamily="2" charset="2"/>
              </a:rPr>
              <a:t>t.o.v</a:t>
            </a:r>
            <a:r>
              <a:rPr lang="nl-NL" sz="2500" dirty="0" smtClean="0">
                <a:sym typeface="Wingdings" panose="05000000000000000000" pitchFamily="2" charset="2"/>
              </a:rPr>
              <a:t> vorige periode is weergegeven in de klok.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9614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opgaven 3.27 en 3.28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</a:t>
            </a:r>
            <a:r>
              <a:rPr lang="nl-NL" sz="2500" dirty="0" smtClean="0"/>
              <a:t>3.29</a:t>
            </a:r>
            <a:endParaRPr lang="nl-NL" sz="2500" dirty="0" smtClean="0"/>
          </a:p>
          <a:p>
            <a:r>
              <a:rPr lang="nl-NL" sz="2500" dirty="0" smtClean="0"/>
              <a:t>12</a:t>
            </a:r>
            <a:r>
              <a:rPr lang="nl-NL" sz="2500" dirty="0" smtClean="0"/>
              <a:t> 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Lees </a:t>
            </a:r>
            <a:r>
              <a:rPr lang="nl-NL" sz="2500" dirty="0" smtClean="0"/>
              <a:t>bijbehorende theorie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Ik beantwoord vragen nadat de bijbehorende theorie gelezen is.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621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7446"/>
          <a:stretch/>
        </p:blipFill>
        <p:spPr>
          <a:xfrm>
            <a:off x="0" y="7936"/>
            <a:ext cx="12192000" cy="79818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36"/>
            <a:ext cx="12192000" cy="187569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83971"/>
          <a:stretch/>
        </p:blipFill>
        <p:spPr>
          <a:xfrm>
            <a:off x="0" y="1702219"/>
            <a:ext cx="8410074" cy="82441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74380"/>
          <a:stretch/>
        </p:blipFill>
        <p:spPr>
          <a:xfrm>
            <a:off x="0" y="1702219"/>
            <a:ext cx="8410074" cy="131770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63853"/>
          <a:stretch/>
        </p:blipFill>
        <p:spPr>
          <a:xfrm>
            <a:off x="0" y="1702218"/>
            <a:ext cx="8410074" cy="185912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41863"/>
          <a:stretch/>
        </p:blipFill>
        <p:spPr>
          <a:xfrm>
            <a:off x="0" y="1702219"/>
            <a:ext cx="8410074" cy="299009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32038"/>
          <a:stretch/>
        </p:blipFill>
        <p:spPr>
          <a:xfrm>
            <a:off x="0" y="1702219"/>
            <a:ext cx="8410074" cy="349542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02218"/>
            <a:ext cx="8410074" cy="514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51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opgaven 3.29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Afsluitende opgave.</a:t>
            </a:r>
          </a:p>
          <a:p>
            <a:r>
              <a:rPr lang="nl-NL" sz="2500" dirty="0" smtClean="0"/>
              <a:t>Lesstof </a:t>
            </a:r>
            <a:r>
              <a:rPr lang="nl-NL" sz="2500" dirty="0" smtClean="0"/>
              <a:t>van vandaag t/m </a:t>
            </a:r>
            <a:r>
              <a:rPr lang="nl-NL" sz="2500" dirty="0" smtClean="0"/>
              <a:t>3.29</a:t>
            </a:r>
            <a:endParaRPr lang="nl-NL" sz="2500" dirty="0" smtClean="0"/>
          </a:p>
          <a:p>
            <a:r>
              <a:rPr lang="nl-NL" sz="2500" dirty="0" smtClean="0"/>
              <a:t>12</a:t>
            </a:r>
            <a:r>
              <a:rPr lang="nl-NL" sz="2500" dirty="0" smtClean="0"/>
              <a:t> 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Lees </a:t>
            </a:r>
            <a:r>
              <a:rPr lang="nl-NL" sz="2500" dirty="0" smtClean="0"/>
              <a:t>bijbehorende theorie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Ik beantwoord vragen nadat de bijbehorende theorie gelezen is.</a:t>
            </a:r>
          </a:p>
          <a:p>
            <a:r>
              <a:rPr lang="nl-NL" sz="2500" dirty="0" smtClean="0"/>
              <a:t>Indexcijfers (denk aan het </a:t>
            </a:r>
            <a:r>
              <a:rPr lang="nl-NL" sz="2500" dirty="0" err="1" smtClean="0"/>
              <a:t>franse</a:t>
            </a:r>
            <a:r>
              <a:rPr lang="nl-NL" sz="2500" dirty="0" smtClean="0"/>
              <a:t> woord) vergelijken met basisjaar, basisjaar = 100.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254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192"/>
          <a:stretch/>
        </p:blipFill>
        <p:spPr>
          <a:xfrm>
            <a:off x="0" y="-1"/>
            <a:ext cx="9541042" cy="108284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9625"/>
          <a:stretch/>
        </p:blipFill>
        <p:spPr>
          <a:xfrm>
            <a:off x="0" y="0"/>
            <a:ext cx="9541042" cy="139566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3993"/>
          <a:stretch/>
        </p:blipFill>
        <p:spPr>
          <a:xfrm>
            <a:off x="0" y="-1"/>
            <a:ext cx="9541042" cy="246647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3103"/>
          <a:stretch/>
        </p:blipFill>
        <p:spPr>
          <a:xfrm>
            <a:off x="0" y="-1"/>
            <a:ext cx="9541042" cy="321243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4145"/>
          <a:stretch/>
        </p:blipFill>
        <p:spPr>
          <a:xfrm>
            <a:off x="0" y="-1"/>
            <a:ext cx="9541042" cy="382604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2026"/>
          <a:stretch/>
        </p:blipFill>
        <p:spPr>
          <a:xfrm>
            <a:off x="0" y="0"/>
            <a:ext cx="9541042" cy="465622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2892"/>
          <a:stretch/>
        </p:blipFill>
        <p:spPr>
          <a:xfrm>
            <a:off x="0" y="0"/>
            <a:ext cx="9541042" cy="528186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8326"/>
          <a:stretch/>
        </p:blipFill>
        <p:spPr>
          <a:xfrm>
            <a:off x="0" y="-1"/>
            <a:ext cx="9541042" cy="559468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9719"/>
          <a:stretch/>
        </p:blipFill>
        <p:spPr>
          <a:xfrm>
            <a:off x="0" y="-1"/>
            <a:ext cx="9541042" cy="6184233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541042" cy="684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6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Samengevat</a:t>
            </a:r>
            <a:r>
              <a:rPr lang="nl-NL" dirty="0" smtClean="0"/>
              <a:t>: structuur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Arbeid en kapitaal = kwantiteit (hoeveelheid) en kwaliteit.</a:t>
            </a:r>
          </a:p>
          <a:p>
            <a:r>
              <a:rPr lang="nl-NL" sz="2500" dirty="0" smtClean="0"/>
              <a:t>Arbeid </a:t>
            </a:r>
            <a:r>
              <a:rPr lang="nl-NL" sz="2500" dirty="0" smtClean="0">
                <a:sym typeface="Wingdings" panose="05000000000000000000" pitchFamily="2" charset="2"/>
              </a:rPr>
              <a:t> arbeidsproductiviteit en loonkosten.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Kapitaal  invloed op de arbeidsproductiviteit en/of productiecapaciteit.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Natuur = klimaat en natuurlijke hulpbronnen.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Ondernemerschap = </a:t>
            </a:r>
            <a:r>
              <a:rPr lang="nl-NL" sz="2500" dirty="0"/>
              <a:t>Kennis, inzicht en activiteiten van de ondernemer.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0020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Conjunctuur: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4000" y="1257300"/>
            <a:ext cx="9918700" cy="5003799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Onderscheid tussen 2 soorten conjunctuur:</a:t>
            </a:r>
          </a:p>
          <a:p>
            <a:r>
              <a:rPr lang="nl-NL" sz="2500" dirty="0" smtClean="0"/>
              <a:t>Laag conjunctuur (krimp van de economie of groei lager dan de trend)</a:t>
            </a:r>
          </a:p>
          <a:p>
            <a:r>
              <a:rPr lang="nl-NL" sz="2500" dirty="0" smtClean="0"/>
              <a:t>Betekend: weinig/lage vraag.</a:t>
            </a:r>
          </a:p>
          <a:p>
            <a:r>
              <a:rPr lang="nl-NL" sz="2500" dirty="0" smtClean="0"/>
              <a:t>Gevolg: weinig productie </a:t>
            </a:r>
            <a:r>
              <a:rPr lang="nl-NL" sz="2500" dirty="0" smtClean="0">
                <a:sym typeface="Wingdings" panose="05000000000000000000" pitchFamily="2" charset="2"/>
              </a:rPr>
              <a:t> hoge werkloosheid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Voor de overheid: lagere belastinginkomsten, hogere sociale uitkeringen  kans op overheidstekort.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Hoog conjunctuur (groei van de economie groter dan de trend).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Betekend: veel/hoge vraag.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Gevolg: veel productie  weinig werkloosheid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Voor de overheid: hogere belastinginkomsten, lagere sociale uitkeringen  kans op overheidsoverschot.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0879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maakt conjunctuur zichtbaar.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6234" y="2224089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Er is een interactie tussen gezinnen/bedrijven/overheid/buitenland.</a:t>
            </a:r>
          </a:p>
          <a:p>
            <a:r>
              <a:rPr lang="nl-NL" sz="2500" dirty="0" smtClean="0"/>
              <a:t>Stijgt het BBP (dus ook het inkomen) betekend dit:</a:t>
            </a:r>
          </a:p>
          <a:p>
            <a:r>
              <a:rPr lang="nl-NL" sz="2500" dirty="0" smtClean="0"/>
              <a:t>Gezinnen meer inkomen </a:t>
            </a:r>
            <a:r>
              <a:rPr lang="nl-NL" sz="2500" dirty="0" smtClean="0">
                <a:sym typeface="Wingdings" panose="05000000000000000000" pitchFamily="2" charset="2"/>
              </a:rPr>
              <a:t> meer besteden </a:t>
            </a:r>
            <a:endParaRPr lang="nl-NL" sz="2500" dirty="0" smtClean="0"/>
          </a:p>
          <a:p>
            <a:r>
              <a:rPr lang="nl-NL" sz="2500" dirty="0" smtClean="0"/>
              <a:t>Bedrijven meer inkomen door hogere consumptie</a:t>
            </a:r>
          </a:p>
          <a:p>
            <a:r>
              <a:rPr lang="nl-NL" sz="2500" dirty="0" smtClean="0"/>
              <a:t>Overheid meer belasting door hogere inkomens en betaalde btw</a:t>
            </a:r>
          </a:p>
          <a:p>
            <a:r>
              <a:rPr lang="nl-NL" sz="2500" dirty="0" smtClean="0"/>
              <a:t>Meer import uit het buitenland.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38237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maakt conjunctuur zichtbaar.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6234" y="2224089"/>
            <a:ext cx="8596668" cy="3880773"/>
          </a:xfrm>
        </p:spPr>
        <p:txBody>
          <a:bodyPr>
            <a:normAutofit fontScale="85000" lnSpcReduction="10000"/>
          </a:bodyPr>
          <a:lstStyle/>
          <a:p>
            <a:r>
              <a:rPr lang="nl-NL" sz="2500" dirty="0" smtClean="0"/>
              <a:t>Er is een interactie tussen gezinnen/bedrijven/overheid/buitenland.</a:t>
            </a:r>
          </a:p>
          <a:p>
            <a:r>
              <a:rPr lang="nl-NL" sz="2500" dirty="0" smtClean="0"/>
              <a:t>daalt het BBP (dus ook het inkomen) betekend dit:</a:t>
            </a:r>
          </a:p>
          <a:p>
            <a:r>
              <a:rPr lang="nl-NL" sz="2500" dirty="0" smtClean="0"/>
              <a:t>Gezinnen minder inkomen </a:t>
            </a:r>
            <a:r>
              <a:rPr lang="nl-NL" sz="2500" dirty="0" smtClean="0">
                <a:sym typeface="Wingdings" panose="05000000000000000000" pitchFamily="2" charset="2"/>
              </a:rPr>
              <a:t> minder besteden </a:t>
            </a:r>
            <a:endParaRPr lang="nl-NL" sz="2500" dirty="0" smtClean="0"/>
          </a:p>
          <a:p>
            <a:r>
              <a:rPr lang="nl-NL" sz="2500" dirty="0" smtClean="0"/>
              <a:t>Bedrijven minder inkomen door lagere consumptie</a:t>
            </a:r>
          </a:p>
          <a:p>
            <a:r>
              <a:rPr lang="nl-NL" sz="2500" dirty="0" smtClean="0"/>
              <a:t>Overheid minder belasting door lagere inkomens en betaalde btw</a:t>
            </a:r>
          </a:p>
          <a:p>
            <a:r>
              <a:rPr lang="nl-NL" sz="2500" dirty="0" smtClean="0"/>
              <a:t>Minder import uit het buitenland.</a:t>
            </a:r>
          </a:p>
          <a:p>
            <a:r>
              <a:rPr lang="nl-NL" sz="2500" dirty="0" smtClean="0"/>
              <a:t>Een laagconjunctuur wordt dus het liefst voorkomen/opgelost (vaak gezien als taak van de overheid, in ieder geval door onze boy Keynes).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8261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Introductieopdracht 3.20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</a:t>
            </a:r>
            <a:r>
              <a:rPr lang="nl-NL" sz="2500" dirty="0" smtClean="0"/>
              <a:t>3.24</a:t>
            </a:r>
            <a:endParaRPr lang="nl-NL" sz="2500" dirty="0" smtClean="0"/>
          </a:p>
          <a:p>
            <a:r>
              <a:rPr lang="nl-NL" sz="2500" dirty="0" smtClean="0"/>
              <a:t>8 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Lees </a:t>
            </a:r>
            <a:r>
              <a:rPr lang="nl-NL" sz="2500" dirty="0" smtClean="0"/>
              <a:t>bijbehorende theorie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Ik beantwoord vragen nadat de bijbehorende theorie gelezen is.</a:t>
            </a:r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640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3996"/>
          <a:stretch/>
        </p:blipFill>
        <p:spPr>
          <a:xfrm>
            <a:off x="0" y="9526"/>
            <a:ext cx="12192000" cy="80862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7745"/>
          <a:stretch/>
        </p:blipFill>
        <p:spPr>
          <a:xfrm>
            <a:off x="0" y="9526"/>
            <a:ext cx="12192000" cy="139817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12192000" cy="2245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21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categoriale inkomensverdeling.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6727" y="1594853"/>
            <a:ext cx="9165718" cy="4753983"/>
          </a:xfrm>
        </p:spPr>
        <p:txBody>
          <a:bodyPr>
            <a:normAutofit fontScale="85000" lnSpcReduction="10000"/>
          </a:bodyPr>
          <a:lstStyle/>
          <a:p>
            <a:r>
              <a:rPr lang="nl-NL" sz="2500" dirty="0" smtClean="0"/>
              <a:t>Geeft weer hoe het totaal aan inkomen verdiend is.</a:t>
            </a:r>
          </a:p>
          <a:p>
            <a:r>
              <a:rPr lang="nl-NL" sz="2500" dirty="0" smtClean="0"/>
              <a:t>Geeft dus weer hoe groot gedeelte van het totale inkomen (toegevoegde waarde) verdiend wordt aan huur, loon, rente, pacht of winst.</a:t>
            </a:r>
          </a:p>
          <a:p>
            <a:r>
              <a:rPr lang="nl-NL" sz="2500" dirty="0" smtClean="0"/>
              <a:t>Formule: productiefactor / toegevoegde waarde</a:t>
            </a:r>
          </a:p>
          <a:p>
            <a:r>
              <a:rPr lang="nl-NL" sz="2500" dirty="0" smtClean="0"/>
              <a:t>1 iets ingewikkeldere formule:</a:t>
            </a:r>
          </a:p>
          <a:p>
            <a:r>
              <a:rPr lang="nl-NL" sz="2500" dirty="0" err="1" smtClean="0"/>
              <a:t>Aiq</a:t>
            </a:r>
            <a:r>
              <a:rPr lang="nl-NL" sz="2500" dirty="0" smtClean="0"/>
              <a:t> = loon + toegerekend loon zelfstandige / toegevoegde waarde.</a:t>
            </a:r>
          </a:p>
          <a:p>
            <a:r>
              <a:rPr lang="nl-NL" sz="2500" dirty="0" smtClean="0"/>
              <a:t>Hierbij is het loon toegerekend zelfstandige het loon wat een ondernemer eigenlijk verdiend voor de geleverde arbeid wat die nu uitdrukt in winst.</a:t>
            </a:r>
          </a:p>
          <a:p>
            <a:r>
              <a:rPr lang="nl-NL" sz="2500" dirty="0" smtClean="0"/>
              <a:t>We spreken dus of van winst inclusief loon toegerekend zelfstandige</a:t>
            </a:r>
          </a:p>
          <a:p>
            <a:r>
              <a:rPr lang="nl-NL" sz="2500" dirty="0" smtClean="0"/>
              <a:t>Of winst exclusief toegerekend loon zelfstandige.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6892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3058</TotalTime>
  <Words>1002</Words>
  <Application>Microsoft Office PowerPoint</Application>
  <PresentationFormat>Breedbeeld</PresentationFormat>
  <Paragraphs>213</Paragraphs>
  <Slides>25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30" baseType="lpstr">
      <vt:lpstr>Arial</vt:lpstr>
      <vt:lpstr>Trebuchet MS</vt:lpstr>
      <vt:lpstr>Wingdings</vt:lpstr>
      <vt:lpstr>Wingdings 3</vt:lpstr>
      <vt:lpstr>Facet</vt:lpstr>
      <vt:lpstr>Welkom VWO 5.</vt:lpstr>
      <vt:lpstr>Aankomende les </vt:lpstr>
      <vt:lpstr>Samengevat: structuur</vt:lpstr>
      <vt:lpstr>Conjunctuur:</vt:lpstr>
      <vt:lpstr>Wat maakt conjunctuur zichtbaar.</vt:lpstr>
      <vt:lpstr>Wat maakt conjunctuur zichtbaar.</vt:lpstr>
      <vt:lpstr>Introductieopdracht 3.20</vt:lpstr>
      <vt:lpstr>PowerPoint-presentatie</vt:lpstr>
      <vt:lpstr>De categoriale inkomensverdeling.</vt:lpstr>
      <vt:lpstr>opdracht 3.21</vt:lpstr>
      <vt:lpstr>PowerPoint-presentatie</vt:lpstr>
      <vt:lpstr>De verplichte context arbeidsmarkt</vt:lpstr>
      <vt:lpstr>opdracht 3.22</vt:lpstr>
      <vt:lpstr>PowerPoint-presentatie</vt:lpstr>
      <vt:lpstr>Herziening aiq</vt:lpstr>
      <vt:lpstr>opdracht 3.23, lees theorie conjunctuurindicatoren en maak 3.24</vt:lpstr>
      <vt:lpstr>PowerPoint-presentatie</vt:lpstr>
      <vt:lpstr>Les 2: conjunctuur indicatoren.</vt:lpstr>
      <vt:lpstr>Maak opgaven 3.25 en 3.26</vt:lpstr>
      <vt:lpstr>PowerPoint-presentatie</vt:lpstr>
      <vt:lpstr>De conjunctuurklok.</vt:lpstr>
      <vt:lpstr>Maak opgaven 3.27 en 3.28</vt:lpstr>
      <vt:lpstr>PowerPoint-presentatie</vt:lpstr>
      <vt:lpstr>Maak opgaven 3.29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326</cp:revision>
  <dcterms:created xsi:type="dcterms:W3CDTF">2017-08-27T09:00:36Z</dcterms:created>
  <dcterms:modified xsi:type="dcterms:W3CDTF">2018-05-27T10:25:00Z</dcterms:modified>
</cp:coreProperties>
</file>